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37"/>
  </p:notesMasterIdLst>
  <p:sldIdLst>
    <p:sldId id="327" r:id="rId2"/>
    <p:sldId id="329" r:id="rId3"/>
    <p:sldId id="330" r:id="rId4"/>
    <p:sldId id="331" r:id="rId5"/>
    <p:sldId id="359" r:id="rId6"/>
    <p:sldId id="360" r:id="rId7"/>
    <p:sldId id="361" r:id="rId8"/>
    <p:sldId id="362" r:id="rId9"/>
    <p:sldId id="363" r:id="rId10"/>
    <p:sldId id="365" r:id="rId11"/>
    <p:sldId id="367" r:id="rId12"/>
    <p:sldId id="368" r:id="rId13"/>
    <p:sldId id="371" r:id="rId14"/>
    <p:sldId id="372" r:id="rId15"/>
    <p:sldId id="374" r:id="rId16"/>
    <p:sldId id="375" r:id="rId17"/>
    <p:sldId id="373" r:id="rId18"/>
    <p:sldId id="376" r:id="rId19"/>
    <p:sldId id="377" r:id="rId20"/>
    <p:sldId id="378" r:id="rId21"/>
    <p:sldId id="379" r:id="rId22"/>
    <p:sldId id="380" r:id="rId23"/>
    <p:sldId id="381" r:id="rId24"/>
    <p:sldId id="401" r:id="rId25"/>
    <p:sldId id="387" r:id="rId26"/>
    <p:sldId id="389" r:id="rId27"/>
    <p:sldId id="390" r:id="rId28"/>
    <p:sldId id="398" r:id="rId29"/>
    <p:sldId id="391" r:id="rId30"/>
    <p:sldId id="399" r:id="rId31"/>
    <p:sldId id="392" r:id="rId32"/>
    <p:sldId id="393" r:id="rId33"/>
    <p:sldId id="394" r:id="rId34"/>
    <p:sldId id="325" r:id="rId35"/>
    <p:sldId id="3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A45CB-4646-438C-8A48-89EA861AAD41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A5CDC-E71B-488A-9F02-462DC4A52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3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EE06-A0BD-42FA-8ADD-074C2AC47B0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1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51351" y="6304979"/>
            <a:ext cx="2743200" cy="365125"/>
          </a:xfrm>
        </p:spPr>
        <p:txBody>
          <a:bodyPr/>
          <a:lstStyle/>
          <a:p>
            <a:fld id="{C3628A97-7776-41B1-8E49-65D82CAF35CA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532" y="6222787"/>
            <a:ext cx="471756" cy="352674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32A6-5135-49C4-9479-329E28486A9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14D6-628F-4335-A94E-024D3BE814D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41076" y="6284431"/>
            <a:ext cx="2743200" cy="365125"/>
          </a:xfrm>
        </p:spPr>
        <p:txBody>
          <a:bodyPr/>
          <a:lstStyle/>
          <a:p>
            <a:fld id="{EA2D47FB-F690-436B-92B2-01B84787A716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78258" y="6325529"/>
            <a:ext cx="420385" cy="373222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4CC7-6713-4999-9AEC-594B15D6901D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39027" y="6284431"/>
            <a:ext cx="2743200" cy="365125"/>
          </a:xfrm>
        </p:spPr>
        <p:txBody>
          <a:bodyPr/>
          <a:lstStyle/>
          <a:p>
            <a:fld id="{8A16DDB7-B342-4476-BEF3-D66D9EAAA852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193" y="6294705"/>
            <a:ext cx="379288" cy="352675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95189" y="6346076"/>
            <a:ext cx="2743200" cy="365125"/>
          </a:xfrm>
        </p:spPr>
        <p:txBody>
          <a:bodyPr/>
          <a:lstStyle/>
          <a:p>
            <a:fld id="{D39AA1A7-FE01-47D9-AFF8-CC4F24BF46AA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52919" y="6356350"/>
            <a:ext cx="471755" cy="352675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FFD7-F7D5-47D2-AD41-A96817AF1D23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183F-32E3-49A4-AE48-EC4D1F30ABD4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2429-1BB7-4595-A7E0-2CD358F908D3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EB4B-2553-4AE2-AFED-5617137C1E9D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5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8D3B-A181-4D2A-A599-38813D46BD98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7937"/>
            <a:ext cx="9144000" cy="149191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مراقبتهای ادغام یافته سلامت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نوجوانان و مدارس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979" y="2967789"/>
            <a:ext cx="10459453" cy="1760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آشنایی با بیماریهای دوران </a:t>
            </a: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نوجوانی</a:t>
            </a:r>
            <a:endParaRPr lang="en-US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بخش دوم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7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79" y="5789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105877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علل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لكنت</a:t>
            </a:r>
            <a:r>
              <a:rPr lang="fa-IR" sz="4000" dirty="0" smtClean="0">
                <a:cs typeface="B Yagut" panose="00000400000000000000" pitchFamily="2" charset="-78"/>
              </a:rPr>
              <a:t> زبان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251285"/>
            <a:ext cx="11341769" cy="5470190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الف- علل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عضوي</a:t>
            </a:r>
            <a:r>
              <a:rPr lang="fa-IR" sz="27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:</a:t>
            </a:r>
          </a:p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اين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حالت،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وجود ضايعاتي در مغز و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يا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قسمتهاي مختلف دستگاه گويايي ممكن است نوجوان را از تكلم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عادي باز دارد.</a:t>
            </a:r>
          </a:p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ضايعات مغزي ممكن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دوره قبل از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تولد،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 اثر عواملي نظير بيماريهاي عفوني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مادر،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عكسبرداري به وسيله اشعه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ايكس و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اختلالات متابوليكي مادر پديد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آيد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 </a:t>
            </a:r>
            <a:endParaRPr lang="fa-IR" sz="27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لحظه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تولد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نيز،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 اثر ضربه هاي وارد شده بر جمجمه نوزاد و نيز به علت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آنوکسي (نرسيدن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اکسيژن به نوزاد پس از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تولد) احتمال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ايجاد صدمات مغزي وجود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دارد.</a:t>
            </a: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9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43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ادامه - علل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لكنت</a:t>
            </a:r>
            <a:r>
              <a:rPr lang="fa-IR" sz="4000" dirty="0" smtClean="0">
                <a:cs typeface="B Yagut" panose="00000400000000000000" pitchFamily="2" charset="-78"/>
              </a:rPr>
              <a:t> زبان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3" y="1251285"/>
            <a:ext cx="11662611" cy="5470190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ب- عوامل کنشي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:</a:t>
            </a:r>
          </a:p>
          <a:p>
            <a:pPr lvl="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لكنت زبان گاهي اکتسابي است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عوامل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غير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عضوي،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موجب پيدايش آن مي شود.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مانند:</a:t>
            </a: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انضباط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شديد حاکم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خانه 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مخالفتهاي مداوم والدين با نوجوان.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ترس شديد و تهديد ناگهانی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نوجوان.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جدايي از والدين در سنين اوليه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نوجواني.</a:t>
            </a: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 امني 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حقارت، خجالت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کمرويي.</a:t>
            </a: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فقر فرهنگي و تولد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فرزند ديگر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خانواده.</a:t>
            </a:r>
          </a:p>
          <a:p>
            <a:pPr lvl="0" algn="r" rtl="1">
              <a:lnSpc>
                <a:spcPct val="10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تاخير طبيعي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تكلم.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عارضه در سنين 3تا 7سالگي بيشتر بروز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کند.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معمولاً به شكل آرام و تدريجي افزايش مي يابد به نحوي که در 3سالگي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0/5 درصد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در 7سالگي به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%67 مي رسد. </a:t>
            </a:r>
            <a: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25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" y="2830178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Voice 09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43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0"/>
            <a:ext cx="11502189" cy="946485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لكنت</a:t>
            </a:r>
            <a:r>
              <a:rPr lang="fa-IR" sz="4000" dirty="0" smtClean="0">
                <a:cs typeface="B Yagut" panose="00000400000000000000" pitchFamily="2" charset="-78"/>
              </a:rPr>
              <a:t> زبان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427747"/>
            <a:ext cx="11710736" cy="4897782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اين اختلال تدريجي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بايد هرچه زودتر شروع شود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 (قبل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هفت سالگي نتايج خوبي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دارد). 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براي درمان،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ابتدا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بايد وضعيت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زندگي و نوع لكنت به خوبي شناخته شود.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اطلاع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دقيق از آغاز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تكلم،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نحوه سخن گفتن و خصوصيات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اطرافيان،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چگونگي آغاز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علل لكنت زبان ضروري است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</a:t>
            </a:r>
          </a:p>
          <a:p>
            <a:pPr lvl="0" algn="justLow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داراي لكنت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زبان (الكن) بايد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تشويق شود تا آهسته و شمرده صحبت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کلمات را به آرامي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بگويد، و با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صداي بلند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جمع سرود بخواند.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بايد با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فرد الكن، هنگام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سخن گفتن تماس چشمي برقرار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ساخت، به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گفته هايش با دقت گوش کرد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هيچگاه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نبايد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حرف او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قطع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کرد.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والدين نبايد، نگراني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خود را از نحوه تكلم نوجوان بروز دهند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نبايد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او را تحقير و مسخره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کنند.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10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8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818147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شب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ادراری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130969"/>
            <a:ext cx="11806989" cy="5280222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عبارت است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از: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دفع بي اختياري ادرار در شب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روز،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بدون وجود علت عضوي در دستگاه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اداري، که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پس از سن مورد انتظار کنترل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ادراري رخ می دهد (حداکثر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زمان اين کنترل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يابي، 4 سالگي است).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خانواده هاي مرفه و کم جمعيت کمتر ديده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 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پسرها، 5 تا 7 برابر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بيشتر ديده مي شود تا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دخترها.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عارضه ممكن است به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شكل اوليه يا ثانويه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بروز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کند.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نوع اوليه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اکثراً فاميليال (ارثي)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حاليكه شب ادراري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ثانويه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غالباً، مدتي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کنترل ادرار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سپس در جريان يك حادثه يا تنش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رواني،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شب ادراري آغاز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05" y="559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عوامل بروز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شب ادراری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251285"/>
            <a:ext cx="11341770" cy="5105066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عوارض دستگاه ادراري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مثل: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عفونت هاي مختلف مخصوصاً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دخترها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آلودگي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انگل هاي مختلف از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جمله: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کرمك يا اکسيور (عفونت دستگاه ادراري تناسلي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)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بيماريهايي مثل: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صرع،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ديابت،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بيماريهاي مادرزادي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کليه،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نوعي کم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خوني،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عيوب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نخاعي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تنش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هاي عصبي حاصله از اختلافات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خانوادگي مانند: </a:t>
            </a:r>
            <a:endParaRPr lang="fa-IR" sz="2500" dirty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جدايي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طولاني مدت والدين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مثل (ولادت نوزاد،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تعويض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خانه،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بستري شدن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بيمارستان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تصادف)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مشكلات خانوادگي،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فقر و شلوغي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خانه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ذهني نوجوان در يادگيري و سخت گيري والدين در امر توالت رفتن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Voice 10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2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شب ادراری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251284"/>
            <a:ext cx="11341769" cy="5342021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شناخت علت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نوع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شب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ادراري،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براي ارائه روشهاي درماني مناسب ضرورت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fa-IR" sz="27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روشهاي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مختلفي براي درمان شب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ادراري ارائه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شده است که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عبارتند از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: </a:t>
            </a:r>
            <a:endParaRPr lang="fa-IR" sz="27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استفاده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بازتابهاي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شرطي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بيدار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کردن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تجويز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دارو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آموزش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افزايش حجم مثانه</a:t>
            </a:r>
            <a:r>
              <a:rPr lang="fa-IR" sz="2700" dirty="0">
                <a:cs typeface="B Yagut" panose="00000400000000000000" pitchFamily="2" charset="-78"/>
              </a:rPr>
              <a:t> </a:t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103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43" y="5902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پرخاشگري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9" y="1251285"/>
            <a:ext cx="11272058" cy="4785144"/>
          </a:xfrm>
        </p:spPr>
        <p:txBody>
          <a:bodyPr>
            <a:noAutofit/>
          </a:bodyPr>
          <a:lstStyle/>
          <a:p>
            <a:pPr marL="0" lvl="0" indent="0" algn="justLow" rtl="1">
              <a:lnSpc>
                <a:spcPct val="150000"/>
              </a:lnSpc>
              <a:buNone/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پرخاشگري، يكي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رايجترين واکنشهاي نوجوان، نسبت به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ناراحتيها و ناکاميهاست.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به منظور صدمه رساندن به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ديگران، کسب پاداش،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ارضاي نيازها يا رفع موانع انجام مي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  <a:r>
              <a:rPr lang="fa-IR" sz="2700" dirty="0" smtClean="0">
                <a:cs typeface="B Yagut" panose="00000400000000000000" pitchFamily="2" charset="-78"/>
              </a:rPr>
              <a:t> </a:t>
            </a:r>
          </a:p>
          <a:p>
            <a:pPr lvl="0" algn="r" rtl="1">
              <a:lnSpc>
                <a:spcPct val="150000"/>
              </a:lnSpc>
            </a:pPr>
            <a:endParaRPr lang="fa-IR" sz="2700" dirty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علل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پرخاشگري: </a:t>
            </a:r>
          </a:p>
          <a:p>
            <a:pPr lvl="0" algn="r" rtl="1">
              <a:lnSpc>
                <a:spcPct val="15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ممكن است ناشي از اختلالات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بيماريهاي جسمي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باشد. </a:t>
            </a:r>
          </a:p>
          <a:p>
            <a:pPr lvl="0" algn="r" rtl="1">
              <a:lnSpc>
                <a:spcPct val="15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ديدگاه علل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محيطي، پرخاشگري رفتاري آموخته شده است.</a:t>
            </a: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6041"/>
            <a:ext cx="2582779" cy="3031959"/>
          </a:xfrm>
          <a:prstGeom prst="rect">
            <a:avLst/>
          </a:prstGeom>
        </p:spPr>
      </p:pic>
      <p:pic>
        <p:nvPicPr>
          <p:cNvPr id="6" name="Voice 10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3752" y="6036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201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علایم پرخاشگری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8" y="1158700"/>
            <a:ext cx="11560816" cy="5540051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70000"/>
              </a:lnSpc>
              <a:buNone/>
            </a:pP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علائم پرخاشگري را مي توان به دو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دسته:</a:t>
            </a:r>
          </a:p>
          <a:p>
            <a:pPr algn="r" rtl="1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</a:t>
            </a:r>
            <a:r>
              <a:rPr lang="fa-IR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خود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و پر خاشگري </a:t>
            </a:r>
            <a:r>
              <a:rPr lang="fa-IR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ديگران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طبقه بندي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کرد.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1- </a:t>
            </a:r>
            <a:r>
              <a:rPr lang="fa-IR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</a:t>
            </a:r>
            <a:r>
              <a:rPr lang="fa-IR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</a:t>
            </a:r>
            <a:r>
              <a:rPr lang="fa-IR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خود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: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صورت احساس خستگي و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فرسودگي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دروغگويي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نگاههاي تند و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خشن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هم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فشرده دندانها، پيدايش چين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چروك در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صورت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بالا رفتن ضربان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قلب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جيغ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زدن، حسادت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گريه و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...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2- </a:t>
            </a:r>
            <a:r>
              <a:rPr lang="fa-IR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</a:t>
            </a:r>
            <a:r>
              <a:rPr lang="fa-IR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</a:t>
            </a:r>
            <a:r>
              <a:rPr lang="fa-IR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ديگران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: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صورت ايجاد مزاحمت براي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اطرافيان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سرزنش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ديگران،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نظمي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دزدي</a:t>
            </a:r>
            <a:r>
              <a:rPr lang="fa-IR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ضرب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جرح،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جنگ و ستيز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و...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17</a:t>
            </a:fld>
            <a:endParaRPr lang="en-US"/>
          </a:p>
        </p:txBody>
      </p:sp>
      <p:pic>
        <p:nvPicPr>
          <p:cNvPr id="5" name="Voice 10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79" y="5998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44" y="1427747"/>
            <a:ext cx="10803546" cy="4713280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درمان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از بعد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اجتماعي:</a:t>
            </a:r>
          </a:p>
          <a:p>
            <a:pPr lvl="0" algn="r" rtl="1">
              <a:lnSpc>
                <a:spcPct val="15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درمان پرخاشگري بايد، ابتدا </a:t>
            </a:r>
            <a:r>
              <a:rPr lang="fa-IR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علت بروز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 شناسايي شود. </a:t>
            </a:r>
          </a:p>
          <a:p>
            <a:pPr lvl="0" algn="just" rtl="1">
              <a:lnSpc>
                <a:spcPct val="15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تا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هنگامي که رفتار والدين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ديگر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کساني که با نوجوان ارتباط دارند تغيير نكند،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رفتار پرخاشگرانه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هيچگونه تغيير چشمگيري به وجود نمي آيد. </a:t>
            </a:r>
          </a:p>
          <a:p>
            <a:pPr lvl="0" algn="r" rtl="1">
              <a:lnSpc>
                <a:spcPct val="15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هدف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درمان،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حذف غريزه پرخاشگري در نوجوان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نيست.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بلكه هدف آن است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پرخاشگري به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تدريج،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سوي اعمال مطلوبتر و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مناسبتر، سوق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داده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Voice 10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57" y="5996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توصيه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هايی براي </a:t>
            </a: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کاهش رفتار پرخاشگرانه نوجوان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379620"/>
            <a:ext cx="11341769" cy="4800517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بهتر است پرخاشگري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نوجوان، از همان سالهاي اول کنترل شود تا به صورت عادت 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نيايد.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قبال عصبانيتها و ناراحتيهاي نوجوان، پرخاش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نشود.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ناکاميها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محروميتهاي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تا حد ممكن برطرف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در زمان عصبانيتش جر و بحث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نكنيد و از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تنبيه بدني نوجوان خودداري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توجه افراطي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نشود و 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حضور ديگران تحقير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نشود.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نقايص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به ويژه در جمع بيان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نشود.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بازيهاي خشونت آميز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نكند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مشاهده صحنه هاي خشونت آميز منع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58" y="5643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736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مشخصات سند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463" y="1459831"/>
            <a:ext cx="5843337" cy="5085347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تصویر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پرسنلی مدرس: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en-US" sz="1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و نام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خانوادگی مدرس : سعیده آهنکار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مدرک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تحصیلی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  کارشناسی ارشد مدیریت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خدمات بهداشتی و درمانی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موقعیت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شغلی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مربی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مرکزآموزش بهورزی شهرستان ابهر 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دانشگاه </a:t>
            </a:r>
            <a:r>
              <a:rPr lang="fa-IR" sz="1900" dirty="0">
                <a:solidFill>
                  <a:prstClr val="black"/>
                </a:solidFill>
                <a:cs typeface="B Yagut" panose="00000400000000000000" pitchFamily="2" charset="-78"/>
              </a:rPr>
              <a:t>علوم پزشکی و خدمات بهداشتی و درمانی استان </a:t>
            </a:r>
            <a:r>
              <a:rPr lang="fa-IR" sz="1900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en-US" sz="19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063" y="1812757"/>
            <a:ext cx="5530516" cy="4364205"/>
          </a:xfrm>
        </p:spPr>
        <p:txBody>
          <a:bodyPr>
            <a:normAutofit/>
          </a:bodyPr>
          <a:lstStyle/>
          <a:p>
            <a:pPr algn="r" rtl="1">
              <a:lnSpc>
                <a:spcPct val="170000"/>
              </a:lnSpc>
            </a:pP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حیطه درس : </a:t>
            </a:r>
            <a:endParaRPr lang="fa-IR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مراقبتهای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ادغام یافته سلامت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نوجوانان و مدارس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</a:b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تاریخ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آخرین بازنگری: </a:t>
            </a:r>
            <a:r>
              <a:rPr lang="fa-IR" sz="2000" dirty="0">
                <a:cs typeface="B Yagut" panose="00000400000000000000" pitchFamily="2" charset="-78"/>
              </a:rPr>
              <a:t>1399/7/1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نوبت </a:t>
            </a:r>
            <a:r>
              <a:rPr lang="fa-IR" sz="2000" dirty="0">
                <a:solidFill>
                  <a:prstClr val="black"/>
                </a:solidFill>
                <a:cs typeface="B Yagut" panose="00000400000000000000" pitchFamily="2" charset="-78"/>
              </a:rPr>
              <a:t>تهیه </a:t>
            </a: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:1</a:t>
            </a:r>
            <a:endParaRPr lang="en-US" sz="2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نام فایل</a:t>
            </a: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000" dirty="0" smtClean="0">
                <a:solidFill>
                  <a:prstClr val="black"/>
                </a:solidFill>
                <a:cs typeface="B Yagut" panose="00000400000000000000" pitchFamily="2" charset="-78"/>
              </a:rPr>
              <a:t>MN-Ashnayi- ba- bimarihayeh-doran-nojavani- edi3</a:t>
            </a:r>
            <a:endParaRPr lang="en-US" sz="20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1678772"/>
            <a:ext cx="1403797" cy="152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Voice 07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74" y="5861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91439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گوشه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گيری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9" y="1251285"/>
            <a:ext cx="11560816" cy="5309936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گوشه گير از نظر لغوي، به معني تنها و مجرد، و در خلوت نشستن و از جمع کناره گرفتن است. اگر گوشه گيري به موقع درمان نشود، به پيدايش حالات رواني شديد و افسردگي منجر مي شود.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علائم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نشانه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های </a:t>
            </a:r>
            <a:r>
              <a:rPr lang="fa-IR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گوشه گيری: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/>
            </a:r>
            <a:b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فرد گوشه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گير چون نمي تواند مشكلاتش را در عالم واقعيت حل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کند، به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تخيل فرو مي رود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به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خيالبافي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پردازد.سایر علایم شامل :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خجالتی، احساس 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محرومیت و ناتوانی از برقراری رابطه با اطرافیان، به تعویق انداختن انجام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کارها، بی حوصلگی، احساس خستگی، زود 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رنجی،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نگرانی 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از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آینده،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 غیبت 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از مدرسه و عدم علاقه به درس و مدرسه، عدم تمرکز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حواس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اختلال </a:t>
            </a:r>
            <a:r>
              <a:rPr lang="fa-IR" sz="2500" dirty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در خواب </a:t>
            </a:r>
            <a:endParaRPr lang="fa-IR" sz="2500" dirty="0" smtClean="0">
              <a:solidFill>
                <a:srgbClr val="0A0A0A"/>
              </a:solidFill>
              <a:latin typeface="yekanb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A0A0A"/>
                </a:solidFill>
                <a:latin typeface="yekanb"/>
                <a:cs typeface="B Yagut" panose="00000400000000000000" pitchFamily="2" charset="-78"/>
              </a:rPr>
              <a:t>و خوراک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3453"/>
            <a:ext cx="2326105" cy="2486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108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25" y="608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علل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گوشه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4" y="1111846"/>
            <a:ext cx="11341769" cy="5213683"/>
          </a:xfrm>
        </p:spPr>
        <p:txBody>
          <a:bodyPr>
            <a:noAutofit/>
          </a:bodyPr>
          <a:lstStyle/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عوامل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متعددي موجب گوشه گيري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جمله: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غم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اندوه شديد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مداوم،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فقر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تنگدستي،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گناه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ضعف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نقص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جسماني،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تكبر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غرور،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حقارت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شديد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عقب ماندگي درسی،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پذيرفته نشدن در خانه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مدرسه</a:t>
            </a:r>
            <a:endParaRPr lang="fa-IR" sz="2500" dirty="0" smtClean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حسادت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انتقام جويی،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ترس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ناامني،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نابسامانيهاي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خانوادگي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طلاق 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 پاسخ گذاشتن پرسشهاي کنجكاوانه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 حوصلگي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برقراري ارتباط سالم با نوجوان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محروميت از محبت مادر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...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109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05" y="5951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گوشه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9" y="1090864"/>
            <a:ext cx="11560816" cy="5767136"/>
          </a:xfrm>
        </p:spPr>
        <p:txBody>
          <a:bodyPr>
            <a:noAutofit/>
          </a:bodyPr>
          <a:lstStyle/>
          <a:p>
            <a:pPr lvl="0" algn="justLow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شيوه هاي درمان گوشه گيري بسيار متعدد است.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صميميت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محبت،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بايد به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marL="0" lvl="0" indent="0" algn="justLow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تمام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تغييرات رفتاري مناسب و موفقيت آميز آنان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توجه کرده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آنها را تشويق کنند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بدين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وسيله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به سوي فعاليتهاي اجتماعي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سازنده،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مدرسه و خانه راغب سازند.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justLow" rtl="1">
              <a:lnSpc>
                <a:spcPct val="150000"/>
              </a:lnSpc>
            </a:pP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عوامل زمينه ساز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گوشه گيري </a:t>
            </a: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مانند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تحقير و احساس گناه بايد از بين برود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تغيير در وضعيت محيط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زندگي،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عوامل مفيد در درمان گوشه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گيري است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بردن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به گردشهاي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علمي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تشويق به سخن گفتن در حضور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والدين،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دوستان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بستگان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شرکت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کردن در فعاليتهاي هنري 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ايفاي نقش در نمايشنامه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جمله اعمالي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مهارتهاي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اجتماعي و نوجوانان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افزايش مي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دهد و آنان را در مبارزه با گوشه گيري ياري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دهد.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3" y="70687"/>
            <a:ext cx="2837699" cy="1847850"/>
          </a:xfrm>
          <a:prstGeom prst="rect">
            <a:avLst/>
          </a:prstGeom>
        </p:spPr>
      </p:pic>
      <p:pic>
        <p:nvPicPr>
          <p:cNvPr id="6" name="Voice 110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33" y="5924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افسردگي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090864"/>
            <a:ext cx="11341769" cy="5265486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خصوص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افسردگي نوجوانان،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عقايد متفاوتي وجود دارد. </a:t>
            </a:r>
            <a:endParaRPr lang="fa-IR" sz="26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عده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 عقيده دارند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که،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نوجوانان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افسردگي وجود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ندارد. درمقابل،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گروه ديگري از متخصصان، شكايات جسماني و رفتارهاي تهاجمي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نوجوانان را،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نشانه اي از افسردگي آنان مي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دانند.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400" b="1" dirty="0">
                <a:solidFill>
                  <a:srgbClr val="000000"/>
                </a:solidFill>
                <a:latin typeface="BNazaninBold"/>
              </a:rPr>
              <a:t/>
            </a:r>
            <a:br>
              <a:rPr lang="fa-IR" sz="2400" b="1" dirty="0">
                <a:solidFill>
                  <a:srgbClr val="000000"/>
                </a:solidFill>
                <a:latin typeface="BNazaninBold"/>
              </a:rPr>
            </a:b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* نشانه ها و علائم:</a:t>
            </a:r>
            <a:r>
              <a:rPr lang="fa-IR" sz="2400" b="1" dirty="0">
                <a:solidFill>
                  <a:srgbClr val="000000"/>
                </a:solidFill>
                <a:latin typeface="BNazaninBold"/>
              </a:rPr>
              <a:t/>
            </a:r>
            <a:br>
              <a:rPr lang="fa-IR" sz="2400" b="1" dirty="0">
                <a:solidFill>
                  <a:srgbClr val="000000"/>
                </a:solidFill>
                <a:latin typeface="BNazaninBold"/>
              </a:rPr>
            </a:b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افسردگي،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يك رشته از علائم جسمي و عاطفي مشخص مي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اين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نشانه </a:t>
            </a:r>
            <a:r>
              <a:rPr lang="fa-IR" sz="26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 برحسب نوع و شدت افسردگي متفاوت </a:t>
            </a:r>
            <a:r>
              <a:rPr lang="fa-IR" sz="26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 </a:t>
            </a:r>
            <a:r>
              <a:rPr lang="fa-IR" sz="2400" dirty="0"/>
              <a:t/>
            </a:r>
            <a:br>
              <a:rPr lang="fa-IR" sz="2400" dirty="0"/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Voice 11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182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632" y="272716"/>
            <a:ext cx="5756943" cy="818147"/>
          </a:xfrm>
        </p:spPr>
        <p:txBody>
          <a:bodyPr>
            <a:normAutofit/>
          </a:bodyPr>
          <a:lstStyle/>
          <a:p>
            <a:pPr algn="ctr"/>
            <a:r>
              <a:rPr lang="fa-IR" sz="4000" b="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علائم رواني افسردگي</a:t>
            </a:r>
            <a:endParaRPr lang="en-US" sz="4000" b="0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0631" y="1633705"/>
            <a:ext cx="5756943" cy="4601495"/>
          </a:xfrm>
          <a:ln w="127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نوسان شديد غم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اندوه، د لهره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نگراني </a:t>
            </a: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گوشه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گيري و سكوتهاي طولاني </a:t>
            </a:r>
            <a:endParaRPr lang="fa-IR" sz="2500" dirty="0" smtClean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احساس کسالت، بدبيني، احساس بي کفايتي </a:t>
            </a:r>
            <a:endParaRPr lang="fa-IR" sz="2500" dirty="0" smtClean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اضطراب،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ياس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نا اميدي، گريه </a:t>
            </a: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آرزوي مرگ، ناتواني در تمرکز حواس،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تحريك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پذيري</a:t>
            </a: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عدم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اعتماد به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نفس،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تحقير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سرزنش خود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اطرافيان </a:t>
            </a:r>
            <a:endParaRPr lang="fa-IR" sz="2500" dirty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زود رنجي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 حوصلگي و نپذيرفتن مسئوليت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72716"/>
            <a:ext cx="5522494" cy="818147"/>
          </a:xfrm>
        </p:spPr>
        <p:txBody>
          <a:bodyPr/>
          <a:lstStyle/>
          <a:p>
            <a:pPr algn="ctr"/>
            <a:r>
              <a:rPr lang="fa-IR" sz="4000" b="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علائم جسمي </a:t>
            </a:r>
            <a:r>
              <a:rPr lang="fa-IR" sz="4000" b="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افسردگي </a:t>
            </a:r>
            <a:endParaRPr lang="en-US" b="0" dirty="0">
              <a:cs typeface="B Yagut" panose="00000400000000000000" pitchFamily="2" charset="-7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8716" y="1588168"/>
            <a:ext cx="5534526" cy="4647032"/>
          </a:xfrm>
          <a:ln w="12700">
            <a:solidFill>
              <a:schemeClr val="tx1"/>
            </a:solidFill>
          </a:ln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شكايت از خستگي مفرط، بي خوابي، بي </a:t>
            </a: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اشتهايي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اختلالات گوارشي، درد شكم، تهوع </a:t>
            </a:r>
            <a:endParaRPr lang="fa-IR" sz="24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کاهش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تدريجي وزن، </a:t>
            </a: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يبوست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اختلال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دفع ادرار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، اختلال در قاعدگي </a:t>
            </a:r>
            <a:endParaRPr lang="fa-IR" sz="24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تنگي نفس، سردرد هاي مداوم، سرگيجه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تاريكي </a:t>
            </a: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چشم،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حساسيت به </a:t>
            </a:r>
            <a:r>
              <a:rPr lang="fa-IR" sz="24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نور، </a:t>
            </a:r>
            <a:r>
              <a:rPr lang="fa-IR" sz="24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نبض سريع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Voice 11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81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1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افسردگی به دلایل مربوط به مدرسه و دانش </a:t>
            </a: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آموزان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8" y="1090864"/>
            <a:ext cx="11512690" cy="5265486"/>
          </a:xfrm>
        </p:spPr>
        <p:txBody>
          <a:bodyPr>
            <a:noAutofit/>
          </a:bodyPr>
          <a:lstStyle/>
          <a:p>
            <a:pPr lvl="0" algn="justLow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اگر روش تدريس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معلم،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 علايق و نيازهاي نوجوان همخواني نداشته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يا به سطح درك و فهم نوجوان توجه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نشود.</a:t>
            </a:r>
          </a:p>
          <a:p>
            <a:pPr lvl="0" algn="justLow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اگر نوجوان یا دانش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آموز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دچاراختلالات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بينايي و شنوايي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همچنين جثه بزرگتر از ساير دانش آموزان داشته باشد مي تواند در بروز افسردگي موثر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باشد.</a:t>
            </a:r>
          </a:p>
          <a:p>
            <a:pPr lvl="0" algn="justLow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بيماريهايي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نظير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ديابت،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بيماري ريوي و ناراحتي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کليه،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صرع و ضربات مغزي در بروز افسردگي نقش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دارد.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اضطراب،</a:t>
            </a: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محروميت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عشق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پدر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مادر،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تجارب دردناك و ناخوشايند دوران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توقعات بيجا و نامناسب والدين از نوجوان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می تواند علتی بر افسردگی باشد. 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58" y="5523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761833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افسردگي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74" y="1090864"/>
            <a:ext cx="11742821" cy="5234665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افسردگي شيوه هاي متعددي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بايد توسط متخصص انجام شود.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در،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سه زمينه روان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شوك درماني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دارو درماني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انجام مي شود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توصيه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والدين </a:t>
            </a: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نوجوانان ودانش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آموزان: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/>
            </a:r>
            <a:b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1- اوقاتي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فرزندان خود اختصاص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دهيد. مراقب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آنان باشيد و به آنها و حرف هايشان توجه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کنيد.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/>
            </a:r>
            <a:b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2- فر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هایي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براي فعاليتهاي مورد علاقه آنان اختصاص دهيد. آنان را از فعاليتهاي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مثبت 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موثر محروم نكنيد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رژيم غذايي مغذي براي فرزندان خود داشته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باشيد.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/>
            </a:r>
            <a:b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3- با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احترام و با نگاه محبت آميز با فرزندان خود رفتار کنيد و به آنان شخصيت بدهيد. </a:t>
            </a:r>
            <a:b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4- کمک کنید برای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خود الگوي خواب مناسبي داشته باشند.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Voice 11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674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76464"/>
            <a:ext cx="11502189" cy="802104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ترس از مدرسه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50" y="995784"/>
            <a:ext cx="11470105" cy="5702967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ترس از مدرسه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،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مشكل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 ميلي نوجوان، نسبت به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مدرسه رفتن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 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گاهي با اضطراب شديد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عوارضي نظير: سردرد،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سرگيجه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درد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معده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همراه مي شود. 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ميزان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شيوع آن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1% در نوجوانان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سنين مدرسه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شكل </a:t>
            </a: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معمولي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ناشي از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وابستگي زياد نوجوان به مادر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اضطراب از جدايي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با اوست. </a:t>
            </a: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گاهي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آزردگي نوجوان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معلم بوده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سختگيري مي کند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همكلاساني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 از او با هوشتر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بوده،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والدين و معلم پيوسته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با آنها مقايسه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کنند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شكل شديد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ترس از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مدرسه، 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فرار از مدرسه اتفاق مي افتد که تحت عنوان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مدرسه گريزي يا مدرسه هراسي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ناميده مي شود. </a:t>
            </a: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4" y="0"/>
            <a:ext cx="2663992" cy="2197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58" y="540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70585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ادامه - ترس </a:t>
            </a: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از مدرسه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540042"/>
            <a:ext cx="11020927" cy="4924926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طبق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توصيه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هاي روان پزشكان: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سختگيري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بيش از حد و يا بي کفايتي در امر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مراقبت،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مي تواند زمينه ساز اين ناراحتي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براي رفع اين مشكل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بهتراست،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اجازه داده نشود که نوجوان در خانه بماند و بنا به ميل وي رفتار شود. 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500" dirty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لذا بايد 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آغاز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کار،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مادر روزي يكي دو ساعت با نوجوان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مدرسه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بماند و به تدريج توقف خود را کوتاهتر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تا عارضه برطرف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843" y="539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7"/>
            <a:ext cx="11502189" cy="1251282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ترس و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کم رويي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643" y="1909010"/>
            <a:ext cx="10867716" cy="3866147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اين دو عارضه با شدت وضعيت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خود،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مي تواند بيانگر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آسيب رواني 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باشد. </a:t>
            </a:r>
            <a:r>
              <a:rPr lang="fa-IR" sz="2500" dirty="0" smtClean="0">
                <a:solidFill>
                  <a:srgbClr val="1F1F1F"/>
                </a:solidFill>
                <a:latin typeface="Tahoma" panose="020B0604030504040204" pitchFamily="34" charset="0"/>
                <a:cs typeface="B Yagut" panose="00000400000000000000" pitchFamily="2" charset="-78"/>
              </a:rPr>
              <a:t>شخص </a:t>
            </a:r>
            <a:r>
              <a:rPr lang="fa-IR" sz="2500" dirty="0">
                <a:solidFill>
                  <a:srgbClr val="1F1F1F"/>
                </a:solidFill>
                <a:latin typeface="Tahoma" panose="020B0604030504040204" pitchFamily="34" charset="0"/>
                <a:cs typeface="B Yagut" panose="00000400000000000000" pitchFamily="2" charset="-78"/>
              </a:rPr>
              <a:t>کم رو یا خودش برای خودش ارزشی قایل نیست یا تصور می کند که دیگران </a:t>
            </a:r>
            <a:r>
              <a:rPr lang="fa-IR" sz="2500" dirty="0" smtClean="0">
                <a:solidFill>
                  <a:srgbClr val="1F1F1F"/>
                </a:solidFill>
                <a:latin typeface="Tahoma" panose="020B0604030504040204" pitchFamily="34" charset="0"/>
                <a:cs typeface="B Yagut" panose="00000400000000000000" pitchFamily="2" charset="-78"/>
              </a:rPr>
              <a:t>برای او ارزشی </a:t>
            </a:r>
            <a:r>
              <a:rPr lang="fa-IR" sz="2500" dirty="0">
                <a:solidFill>
                  <a:srgbClr val="1F1F1F"/>
                </a:solidFill>
                <a:latin typeface="Tahoma" panose="020B0604030504040204" pitchFamily="34" charset="0"/>
                <a:cs typeface="B Yagut" panose="00000400000000000000" pitchFamily="2" charset="-78"/>
              </a:rPr>
              <a:t>قایل نیستند. </a:t>
            </a:r>
            <a:endParaRPr lang="fa-IR" sz="2500" dirty="0" smtClean="0">
              <a:solidFill>
                <a:srgbClr val="1F1F1F"/>
              </a:solidFill>
              <a:latin typeface="Tahoma" panose="020B060403050404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بطور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معمول،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اين دو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مشكل: درمان بخصوص و اقدام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دارويي ويژه 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ندارد.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هرچه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بيشتر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بايد،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والدين را نسبت به بي خطري موضوع اطمينان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داد.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/>
            </a:r>
            <a:b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oice 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58" y="5630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57" y="272716"/>
            <a:ext cx="11357810" cy="90765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59" y="1315453"/>
            <a:ext cx="11914909" cy="5542547"/>
          </a:xfrm>
        </p:spPr>
        <p:txBody>
          <a:bodyPr>
            <a:noAutofit/>
          </a:bodyPr>
          <a:lstStyle/>
          <a:p>
            <a:pPr marL="311150" lvl="0" indent="0" algn="r" rtl="1">
              <a:lnSpc>
                <a:spcPct val="150000"/>
              </a:lnSpc>
              <a:buNone/>
            </a:pP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انتظار می رود فراگیر پس از مطالعه این درس بتواند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:</a:t>
            </a: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مشکلات رفتاری در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نوجوانان را نام ببرد.</a:t>
            </a: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 ناخن جویدن و نکات مهم در برخورد</a:t>
            </a:r>
            <a:r>
              <a:rPr lang="en-US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با نوجوان مبتلا را توضیح دهد.</a:t>
            </a:r>
            <a:endParaRPr lang="en-US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 لکنت زبان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و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نکات مهم در برخورد</a:t>
            </a:r>
            <a:r>
              <a:rPr lang="en-US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با نوجوان مبتلا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را شرح دهد.</a:t>
            </a:r>
            <a:endParaRPr lang="en-US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 شب ادراری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و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نکات مهم در برخورد</a:t>
            </a:r>
            <a:r>
              <a:rPr lang="en-US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با نوجوان مبتلا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را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بيان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کند.</a:t>
            </a:r>
            <a:endParaRPr lang="en-US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پرخاشگری،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گوشه گیری، افسردگی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و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نکات مهم در برخورد</a:t>
            </a:r>
            <a:r>
              <a:rPr lang="en-US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با نوجوان مبتلا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را ذکر کند.</a:t>
            </a:r>
            <a:endParaRPr lang="en-US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marL="654050" lvl="0" indent="-3429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مشکل ترس از مدرسه و کمرویی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و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نکات مهم در برخورد</a:t>
            </a:r>
            <a:r>
              <a:rPr lang="en-US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با نوجوان مبتلا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را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توضیح دهد.</a:t>
            </a:r>
            <a:endParaRPr lang="en-US" sz="2500" dirty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Aft>
                <a:spcPts val="1000"/>
              </a:spcAft>
              <a:buNone/>
            </a:pPr>
            <a:endParaRPr lang="en-US" sz="2500" b="1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00000"/>
              </a:lnSpc>
              <a:spcAft>
                <a:spcPts val="0"/>
              </a:spcAft>
              <a:buNone/>
            </a:pP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5007" y="6221268"/>
            <a:ext cx="401052" cy="501650"/>
          </a:xfrm>
        </p:spPr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582" y="5555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4589"/>
            <a:ext cx="10515600" cy="962527"/>
          </a:xfrm>
        </p:spPr>
        <p:txBody>
          <a:bodyPr/>
          <a:lstStyle/>
          <a:p>
            <a:pPr algn="ctr"/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ادامه – علت ترس و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کم رويي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7116"/>
            <a:ext cx="10515600" cy="4989847"/>
          </a:xfrm>
        </p:spPr>
        <p:txBody>
          <a:bodyPr>
            <a:normAutofit lnSpcReduction="10000"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مورد مسائل اجتماعي محيط، که ممكن است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را بيازارد يا تحريك کند، مثل: </a:t>
            </a:r>
          </a:p>
          <a:p>
            <a:pPr marL="0" lvl="0" indent="0" algn="r" rtl="1">
              <a:lnSpc>
                <a:spcPct val="150000"/>
              </a:lnSpc>
              <a:buNone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مشكلات درسي، يا برخورد نادرست معلم يا همكلاسان، ديدن فيلمهاي نامناسب و ترسناك براي سن وي، آنها را مطلع کرد و به رفع علت ترغيب نمود.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a-IR" sz="2500" dirty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غالباً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ترس، نتيجه بي اطلاعي است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آگاهي محدودي به مسائل پيرامون خود دارد، در کودك 7 تا 8 ساله، غالباً علت ترس، محدود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نگاه داشتن نوجوان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احساسي بار آوردن او در سالهاي اول زندگي است. از طرفي تنبيه يا ترساندن وي از مسايل مختلف، او را پيوسته نگران و مضطرب بار مي آورد.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30</a:t>
            </a:fld>
            <a:endParaRPr lang="en-US"/>
          </a:p>
        </p:txBody>
      </p:sp>
      <p:pic>
        <p:nvPicPr>
          <p:cNvPr id="5" name="Voice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50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208547"/>
            <a:ext cx="11502189" cy="995810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ادامه – علت ترس </a:t>
            </a: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</a:t>
            </a: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کم رويي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58" y="1716504"/>
            <a:ext cx="11464563" cy="4694687"/>
          </a:xfrm>
        </p:spPr>
        <p:txBody>
          <a:bodyPr>
            <a:noAutofit/>
          </a:bodyPr>
          <a:lstStyle/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نظارت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دخالتهاي زياده از حد مادر، در امر پرورش روحي و استقلال يابي نوجوان، به وابستگي بيشتر وي مي انجامد و رشد رواني نوجوان را تهديد مي کند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با شناخت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توانمندي هاي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فرد و عوامل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مؤثر در بروز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ترس و کمرویی، و رعايت كامل راهكار هاي ارائه شده برای </a:t>
            </a:r>
            <a:r>
              <a:rPr lang="fa-IR" sz="24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کاهش </a:t>
            </a:r>
            <a:r>
              <a:rPr lang="fa-IR" sz="24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اضطراب </a:t>
            </a:r>
            <a:r>
              <a:rPr lang="fa-IR" sz="24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فرد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،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مي توان به مطلوب ترين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و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مؤثرترين شكل ارتباط با ديگران کمک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کرد.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فقط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كافي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است که فرد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به توانايي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هایش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ايمان داشته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باشد و به </a:t>
            </a:r>
            <a:r>
              <a:rPr lang="fa-IR" sz="2500" dirty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شناختي صحيح و واقع بينانه از خود دست </a:t>
            </a:r>
            <a:r>
              <a:rPr lang="fa-IR" sz="2500" dirty="0" smtClean="0">
                <a:solidFill>
                  <a:srgbClr val="000000"/>
                </a:solidFill>
                <a:latin typeface="IRANSans"/>
                <a:cs typeface="B Yagut" panose="00000400000000000000" pitchFamily="2" charset="-78"/>
              </a:rPr>
              <a:t>يابد.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Voice 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05" y="5640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12" y="240631"/>
            <a:ext cx="11438020" cy="10384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خلاصه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مطالب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و</a:t>
            </a:r>
            <a:r>
              <a:rPr lang="en-US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نتیجه گیری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2" y="1347537"/>
            <a:ext cx="11806988" cy="5282792"/>
          </a:xfrm>
        </p:spPr>
        <p:txBody>
          <a:bodyPr>
            <a:noAutofit/>
          </a:bodyPr>
          <a:lstStyle/>
          <a:p>
            <a:pPr marL="571500" indent="-3429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دوران نوجوانی،از </a:t>
            </a:r>
            <a:r>
              <a:rPr lang="fa-IR" sz="2500" dirty="0">
                <a:cs typeface="B Yagut" panose="00000400000000000000" pitchFamily="2" charset="-78"/>
              </a:rPr>
              <a:t>مهمترین </a:t>
            </a:r>
            <a:r>
              <a:rPr lang="fa-IR" sz="2500" dirty="0" smtClean="0">
                <a:cs typeface="B Yagut" panose="00000400000000000000" pitchFamily="2" charset="-78"/>
              </a:rPr>
              <a:t>دوران </a:t>
            </a:r>
            <a:r>
              <a:rPr lang="fa-IR" sz="2500" dirty="0">
                <a:cs typeface="B Yagut" panose="00000400000000000000" pitchFamily="2" charset="-78"/>
              </a:rPr>
              <a:t>زندگی هر فرد است </a:t>
            </a:r>
            <a:r>
              <a:rPr lang="fa-IR" sz="2500" dirty="0" smtClean="0">
                <a:cs typeface="B Yagut" panose="00000400000000000000" pitchFamily="2" charset="-78"/>
              </a:rPr>
              <a:t>و تحت تاثیر </a:t>
            </a:r>
            <a:r>
              <a:rPr lang="fa-IR" sz="2500" dirty="0">
                <a:cs typeface="B Yagut" panose="00000400000000000000" pitchFamily="2" charset="-78"/>
              </a:rPr>
              <a:t>تغییرات </a:t>
            </a:r>
            <a:r>
              <a:rPr lang="fa-IR" sz="2500" dirty="0" smtClean="0">
                <a:cs typeface="B Yagut" panose="00000400000000000000" pitchFamily="2" charset="-78"/>
              </a:rPr>
              <a:t>جسمانی</a:t>
            </a:r>
            <a:r>
              <a:rPr lang="fa-IR" sz="2500" dirty="0">
                <a:cs typeface="B Yagut" panose="00000400000000000000" pitchFamily="2" charset="-78"/>
              </a:rPr>
              <a:t>، </a:t>
            </a:r>
            <a:r>
              <a:rPr lang="fa-IR" sz="2500" dirty="0" smtClean="0">
                <a:cs typeface="B Yagut" panose="00000400000000000000" pitchFamily="2" charset="-78"/>
              </a:rPr>
              <a:t>اجتماعی، </a:t>
            </a:r>
            <a:r>
              <a:rPr lang="fa-IR" sz="2500" dirty="0">
                <a:cs typeface="B Yagut" panose="00000400000000000000" pitchFamily="2" charset="-78"/>
              </a:rPr>
              <a:t>روانی </a:t>
            </a:r>
            <a:r>
              <a:rPr lang="fa-IR" sz="2500" dirty="0" smtClean="0">
                <a:cs typeface="B Yagut" panose="00000400000000000000" pitchFamily="2" charset="-78"/>
              </a:rPr>
              <a:t>و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مسایل مربوط به این دوران قرار میگیرد.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برخی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از این مشکلات شیوع بیشتری داشته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و برخی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دیگر در حد یک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ناسازگاری،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یک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بیماری و اختلال روانی،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اجتماعی قابل توجه بوده و نیازمند اقدامات مداخله‌گرانه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هستند.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 </a:t>
            </a:r>
            <a:endParaRPr lang="fa-IR" sz="2500" dirty="0" smtClean="0">
              <a:latin typeface="Tahoma" panose="020B0604030504040204" pitchFamily="34" charset="0"/>
              <a:cs typeface="B Yagut" panose="00000400000000000000" pitchFamily="2" charset="-78"/>
            </a:endParaRPr>
          </a:p>
          <a:p>
            <a:pPr marL="571500" indent="-342900" algn="justLow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فراهم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نبودن شرائط تربیتی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مناسب، عدم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آشنائی اولیا و مربیان با نیازها و ویژگیهای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نوجوانان، علل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اساسی بوجود آمدن مشکلات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و بیماریهای دوران 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نوجوانی هستند.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indent="0" algn="justLow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دراین راستا، آموزش و افزایش آگاهی، </a:t>
            </a:r>
            <a:r>
              <a:rPr lang="fa-IR" sz="2500" dirty="0">
                <a:cs typeface="B Yagut" panose="00000400000000000000" pitchFamily="2" charset="-78"/>
              </a:rPr>
              <a:t>ضمن پیشگیری از </a:t>
            </a:r>
            <a:r>
              <a:rPr lang="fa-IR" sz="2500" dirty="0" smtClean="0">
                <a:cs typeface="B Yagut" panose="00000400000000000000" pitchFamily="2" charset="-78"/>
              </a:rPr>
              <a:t>مشکلات نوجوانان، </a:t>
            </a:r>
            <a:r>
              <a:rPr lang="fa-IR" sz="2500" dirty="0">
                <a:cs typeface="B Yagut" panose="00000400000000000000" pitchFamily="2" charset="-78"/>
              </a:rPr>
              <a:t>زمینه </a:t>
            </a:r>
            <a:r>
              <a:rPr lang="fa-IR" sz="2500" dirty="0" smtClean="0">
                <a:cs typeface="B Yagut" panose="00000400000000000000" pitchFamily="2" charset="-78"/>
              </a:rPr>
              <a:t>ساز برخورد مناسب </a:t>
            </a:r>
            <a:r>
              <a:rPr lang="fa-IR" sz="2500" dirty="0">
                <a:cs typeface="B Yagut" panose="00000400000000000000" pitchFamily="2" charset="-78"/>
              </a:rPr>
              <a:t>با تغییرات </a:t>
            </a:r>
            <a:r>
              <a:rPr lang="fa-IR" sz="2500" dirty="0" smtClean="0">
                <a:cs typeface="B Yagut" panose="00000400000000000000" pitchFamily="2" charset="-78"/>
              </a:rPr>
              <a:t>و درمان موثر را فراهم </a:t>
            </a:r>
            <a:r>
              <a:rPr lang="fa-IR" sz="2500" dirty="0">
                <a:cs typeface="B Yagut" panose="00000400000000000000" pitchFamily="2" charset="-78"/>
              </a:rPr>
              <a:t>می </a:t>
            </a:r>
            <a:r>
              <a:rPr lang="fa-IR" sz="2500" dirty="0" smtClean="0">
                <a:cs typeface="B Yagut" panose="00000400000000000000" pitchFamily="2" charset="-78"/>
              </a:rPr>
              <a:t>آورد</a:t>
            </a:r>
            <a:r>
              <a:rPr lang="fa-IR" sz="2500" dirty="0">
                <a:latin typeface="Tahoma" panose="020B0604030504040204" pitchFamily="34" charset="0"/>
                <a:cs typeface="B Yagut" panose="00000400000000000000" pitchFamily="2" charset="-78"/>
              </a:rPr>
              <a:t> </a:t>
            </a:r>
            <a:r>
              <a:rPr lang="fa-IR" sz="2500" dirty="0" smtClean="0">
                <a:latin typeface="Tahoma" panose="020B0604030504040204" pitchFamily="34" charset="0"/>
                <a:cs typeface="B Yagut" panose="00000400000000000000" pitchFamily="2" charset="-78"/>
              </a:rPr>
              <a:t>که باید </a:t>
            </a:r>
            <a:r>
              <a:rPr lang="fa-IR" sz="2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مورد </a:t>
            </a:r>
            <a:r>
              <a:rPr lang="fa-IR" sz="25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توجه، </a:t>
            </a:r>
            <a:r>
              <a:rPr lang="fa-IR" sz="25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مربیان و اولیا و سایر همکاران قرارگیرد.</a:t>
            </a:r>
            <a:endParaRPr lang="fa-IR" sz="2500" dirty="0">
              <a:latin typeface="B Mitra" panose="00000400000000000000" pitchFamily="2" charset="-78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1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50" y="602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272716"/>
            <a:ext cx="11261557" cy="104290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پرسش و تمرین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8" y="1459832"/>
            <a:ext cx="11454063" cy="3882189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مشکلات رفتاری دوران نوجوانی را نام ببرید.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علل مساعد کننده و علایم بیماریها را توضیح دهید.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نحوه مراقبتهای ویژه هر کدام از بیماریها را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شرح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دهید.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نحوه درمان نوجوانان مبتلا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را بيان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کنید.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 توصیه های آموزشی لازم به نوجوانان و والدینشان را ذکر کنید.</a:t>
            </a:r>
            <a:endParaRPr lang="en-US" sz="25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lvl="0" indent="0" algn="r" rtl="1">
              <a:lnSpc>
                <a:spcPct val="100000"/>
              </a:lnSpc>
              <a:buNone/>
            </a:pPr>
            <a:endParaRPr lang="en-US" sz="2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>
              <a:lnSpc>
                <a:spcPct val="100000"/>
              </a:lnSpc>
            </a:pPr>
            <a:endParaRPr lang="en-US" sz="2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fa-IR" sz="26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en-US" sz="2600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055" y="5680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8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6791"/>
          </a:xfrm>
        </p:spPr>
        <p:txBody>
          <a:bodyPr/>
          <a:lstStyle/>
          <a:p>
            <a:pPr algn="ctr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فهرست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منابع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6" y="1825625"/>
            <a:ext cx="11438020" cy="4351338"/>
          </a:xfrm>
        </p:spPr>
        <p:txBody>
          <a:bodyPr>
            <a:normAutofit/>
          </a:bodyPr>
          <a:lstStyle/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اداره سلامت نوجوانان و مدارس، بسته آموزشی مراقبتهای ادغام یافته سلامت نوجوان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و مدارس،1396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دفتر سلامت جمعیت، خانواده و مدارس، اداره سلامت نوجوانان و مدارس، راهنمای بالینی و برنامه اجرایی تیم سلامت (ارایه خدمات رده سنی 5تا 18 سال) ویژه غیر پزشک، 1396 </a:t>
            </a:r>
            <a:endParaRPr lang="fa-IR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معاونت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بهداشت،واحد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سلامت روانی، اجتماعی و اعتیاد، بسته آموزشی سلامت روان فراگیران سلامت، 1397</a:t>
            </a: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34</a:t>
            </a:fld>
            <a:endParaRPr lang="en-US"/>
          </a:p>
        </p:txBody>
      </p:sp>
      <p:pic>
        <p:nvPicPr>
          <p:cNvPr id="5" name="1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50" y="608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26" y="1203158"/>
            <a:ext cx="10170695" cy="4828673"/>
          </a:xfrm>
        </p:spPr>
        <p:txBody>
          <a:bodyPr>
            <a:normAutofit/>
          </a:bodyPr>
          <a:lstStyle/>
          <a:p>
            <a:pPr marL="0" lv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  <a:endParaRPr lang="en-US" sz="32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4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دانشگاه علوم پزشکی و خدمات بهداشتی درمانی استان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زنجان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الکترونیکی: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3200" dirty="0">
                <a:solidFill>
                  <a:prstClr val="black"/>
                </a:solidFill>
                <a:cs typeface="B Yagut" panose="00000400000000000000" pitchFamily="2" charset="-78"/>
              </a:rPr>
              <a:t>m.roozbeh@sina.zums.ac.ir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1308"/>
            <a:ext cx="11357811" cy="9789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796716"/>
            <a:ext cx="11534274" cy="4668252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بيماریهای دوران نوجوانی </a:t>
            </a:r>
            <a:endParaRPr lang="fa-IR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علل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مساعد کننده و علایم بیماریها </a:t>
            </a:r>
            <a:endParaRPr lang="fa-IR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نحوه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مراقبتهای ویژه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هر کدام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از بیماریها </a:t>
            </a:r>
            <a:endParaRPr lang="fa-IR" sz="2500" dirty="0" smtClean="0">
              <a:solidFill>
                <a:srgbClr val="000000"/>
              </a:solidFill>
              <a:latin typeface="Arial-BoldMT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نحوه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درمان نوجوانان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مبتلا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توصیه </a:t>
            </a:r>
            <a:r>
              <a:rPr lang="fa-IR" sz="25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های آموزشی لازم به </a:t>
            </a:r>
            <a:r>
              <a:rPr lang="fa-IR" sz="25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نوجوانان و والدین آنها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701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352926"/>
            <a:ext cx="11502189" cy="1010653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مشكلات رفتاري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نوجوانان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1251284"/>
            <a:ext cx="11341769" cy="5342021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</a:pPr>
            <a:r>
              <a:rPr lang="fa-IR" sz="27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مشكلات رفتاري نوجوانان</a:t>
            </a:r>
            <a:r>
              <a:rPr lang="fa-IR" sz="27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،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غالباً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عوارضي هستند که غير عضوي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بوده، علت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مشخص و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واحد،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يا تغييرات قابل بررسي و يا دگرگوني هاي خاص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آزمايشگاهي واضحی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وجود نداشته و اين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موارد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صورت کم و بيش طبيعي مي باشد.</a:t>
            </a:r>
            <a:b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</a:br>
            <a:endParaRPr lang="fa-IR" sz="27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همچنين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واحد ارزيابي يا اعداد قابل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سنجشي،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براي تعيين و ميزان شدت و ضعف اين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مشكلات،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 چنان که در بيماري هاي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جسمي وجود دارد،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دست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نيست.</a:t>
            </a: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68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1267326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ناخن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جويدن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1" y="1700463"/>
            <a:ext cx="11839073" cy="499828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جمله رفتارهاي استرسي در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نوجوانان مي باشد.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معمولاً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سابقه فاميلي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دارند،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تا حد آسيب ديدن نوك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انگشتان،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ممكن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 شدت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داشته باشند. </a:t>
            </a:r>
            <a:endParaRPr lang="fa-IR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اين عادت،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گاهي انگيزه ناخودآگاه نوجوان، به آزار دادن و ناراحت کردن والدين مي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 یا نه؟</a:t>
            </a: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8" y="4382001"/>
            <a:ext cx="2919663" cy="214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94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85" y="6089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441158"/>
            <a:ext cx="11502189" cy="1275347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ناخن جويدن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6" y="2085473"/>
            <a:ext cx="11261558" cy="450783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ابتدا بايد علت و انگيزه انجام کار شناسايي شود و سپس درمان شروع شود. </a:t>
            </a:r>
            <a:endParaRPr lang="fa-IR" sz="27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والدين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پيشگيري از بروز رفتار در آغاز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کار، بسيار نقش مهمی دارند.</a:t>
            </a:r>
          </a:p>
          <a:p>
            <a:pPr algn="r" rtl="1">
              <a:lnSpc>
                <a:spcPct val="15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روشهايي نظير: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تلخ کردن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بستن ناخن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،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تهديد و تمسخر نوجوان، که احتمال دارد به طور موقت به درمان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بيانجامد،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خيلي ارزش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چنداني ندارد.</a:t>
            </a:r>
          </a:p>
          <a:p>
            <a:pPr algn="r" rtl="1">
              <a:lnSpc>
                <a:spcPct val="150000"/>
              </a:lnSpc>
            </a:pP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اصرار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ناخن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نجويدن، </a:t>
            </a:r>
            <a:r>
              <a:rPr lang="fa-IR" sz="27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اثر منفي داشته و باعث تشديد و تثبيت اين عمل مي </a:t>
            </a:r>
            <a:r>
              <a:rPr lang="fa-IR" sz="27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شود. </a:t>
            </a:r>
            <a:r>
              <a:rPr lang="fa-IR" sz="2700" dirty="0">
                <a:cs typeface="B Yagut" panose="00000400000000000000" pitchFamily="2" charset="-78"/>
              </a:rPr>
              <a:t/>
            </a:r>
            <a:br>
              <a:rPr lang="fa-IR" sz="2700" dirty="0">
                <a:cs typeface="B Yagut" panose="00000400000000000000" pitchFamily="2" charset="-78"/>
              </a:rPr>
            </a:b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441158"/>
            <a:ext cx="2374232" cy="2454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Voice 095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82" y="602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0"/>
            <a:ext cx="11502189" cy="1106905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ادامه - درمان </a:t>
            </a: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ناخن جويدن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5" y="898358"/>
            <a:ext cx="11341769" cy="5823118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درمان هاي مناسب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شامل:  </a:t>
            </a: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ستايش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تشويق رفتار هاي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مناسب و افزايش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اعتماد به نفس به نوجوان. </a:t>
            </a:r>
            <a:endParaRPr lang="fa-IR" sz="2500" dirty="0" smtClean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برقراري رابطه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دوستانه و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تحت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فشار قرار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ندادن نوجوان.</a:t>
            </a:r>
            <a:endParaRPr lang="fa-IR" sz="2500" dirty="0" smtClean="0">
              <a:solidFill>
                <a:srgbClr val="000000"/>
              </a:solidFill>
              <a:latin typeface="BNazaninBold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افزودن بر آگاهي فرد در زمينه مضرات ناخن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جويدن. </a:t>
            </a:r>
            <a:endParaRPr lang="fa-IR" sz="2500" dirty="0" smtClean="0">
              <a:solidFill>
                <a:srgbClr val="000000"/>
              </a:solidFill>
              <a:latin typeface="TimesNewRomanPS-BoldMT"/>
              <a:cs typeface="B Yagut" panose="00000400000000000000" pitchFamily="2" charset="-78"/>
            </a:endParaRP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TimesNewRomanPS-BoldMT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مشغول نگه داشتن نوجوان به نقاشي و نوشتن و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بازي کردن.</a:t>
            </a: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تغيير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وضعيت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محيطي،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صحبت از وقايع شاد و خوشايند در حضور نوجوان.</a:t>
            </a:r>
          </a:p>
          <a:p>
            <a:pPr algn="r" rtl="1">
              <a:lnSpc>
                <a:spcPct val="160000"/>
              </a:lnSpc>
            </a:pP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يكي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موثرترين راه هاي رفع مشكل،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آشنايي </a:t>
            </a:r>
            <a:r>
              <a:rPr lang="fa-IR" sz="2500" u="sng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والدين، </a:t>
            </a:r>
            <a:r>
              <a:rPr lang="fa-IR" sz="2500" u="sng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زمينه حمايت هر چه بيشتر نوجوان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ايجاد محيط خانوادگي امن و به دور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از آشوب </a:t>
            </a:r>
            <a:r>
              <a:rPr lang="fa-IR" sz="2500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و استرس نوجوان مي </a:t>
            </a:r>
            <a:r>
              <a:rPr lang="fa-IR" sz="2500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باشد.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/>
            </a:r>
            <a:br>
              <a:rPr lang="fa-IR" sz="2500" dirty="0">
                <a:cs typeface="B Yagut" panose="00000400000000000000" pitchFamily="2" charset="-78"/>
              </a:rPr>
            </a:b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9" y="235367"/>
            <a:ext cx="2240130" cy="2138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9" y="2609599"/>
            <a:ext cx="2240130" cy="2042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Voice 09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6542" y="6020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1502189" cy="1251283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000000"/>
                </a:solidFill>
                <a:latin typeface="Arial-BoldMT"/>
                <a:cs typeface="B Yagut" panose="00000400000000000000" pitchFamily="2" charset="-78"/>
              </a:rPr>
              <a:t>لكنت</a:t>
            </a:r>
            <a:r>
              <a:rPr lang="fa-IR" sz="4000" dirty="0" smtClean="0">
                <a:cs typeface="B Yagut" panose="00000400000000000000" pitchFamily="2" charset="-78"/>
              </a:rPr>
              <a:t> زبان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03" y="1443789"/>
            <a:ext cx="11085097" cy="5149516"/>
          </a:xfrm>
        </p:spPr>
        <p:txBody>
          <a:bodyPr>
            <a:noAutofit/>
          </a:bodyPr>
          <a:lstStyle/>
          <a:p>
            <a:pPr algn="r" rtl="1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لكنت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زبان از جمله اختلالات رفتاري است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که: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صورت وقفه هاي متناوب و بي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اختيار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ريتم و جريان صحبت، تكرار اجباري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کلمات،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طولاني شدن صداها، همراه با تغيير وضعيت صورت و لبها بروز مي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کند.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ميزان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شروع آن در طبقات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مرفه،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بيشتر از جوامع فقير و متوسط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 </a:t>
            </a:r>
          </a:p>
          <a:p>
            <a:pPr algn="justLow" rtl="1">
              <a:lnSpc>
                <a:spcPct val="160000"/>
              </a:lnSpc>
            </a:pP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بروز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آن در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پسرها،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3تا 4برابر بيشتر مي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باشد. که شايد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به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علت نارس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تر بودن سيستم عصبي، عضلاني گفتار نزد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پسرها، </a:t>
            </a:r>
            <a:r>
              <a:rPr lang="fa-IR" dirty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در شروع امر تكلم نسبت به دخترها </a:t>
            </a:r>
            <a:r>
              <a:rPr lang="fa-IR" dirty="0" smtClean="0">
                <a:solidFill>
                  <a:srgbClr val="000000"/>
                </a:solidFill>
                <a:latin typeface="BNazaninBold"/>
                <a:cs typeface="B Yagut" panose="00000400000000000000" pitchFamily="2" charset="-78"/>
              </a:rPr>
              <a:t>است. </a:t>
            </a:r>
            <a:r>
              <a:rPr lang="fa-IR" dirty="0">
                <a:cs typeface="B Yagut" panose="00000400000000000000" pitchFamily="2" charset="-78"/>
              </a:rPr>
              <a:t/>
            </a:r>
            <a:br>
              <a:rPr lang="fa-IR" dirty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4" y="192506"/>
            <a:ext cx="2823411" cy="2018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Voice 097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43" y="6036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5NN7CDR5NKU2-831-1368</_dlc_DocId>
    <_dlc_DocIdUrl xmlns="1047730d-92e1-4018-9084-d932fd3a7f58">
      <Url>http://www.health.gov.ir/hnd/_layouts/DocIdRedir.aspx?ID=5NN7CDR5NKU2-831-1368</Url>
      <Description>5NN7CDR5NKU2-831-1368</Description>
    </_dlc_DocIdUrl>
  </documentManagement>
</p:properties>
</file>

<file path=customXml/itemProps1.xml><?xml version="1.0" encoding="utf-8"?>
<ds:datastoreItem xmlns:ds="http://schemas.openxmlformats.org/officeDocument/2006/customXml" ds:itemID="{FE708AA1-CEF0-4321-8BD5-881461E54048}"/>
</file>

<file path=customXml/itemProps2.xml><?xml version="1.0" encoding="utf-8"?>
<ds:datastoreItem xmlns:ds="http://schemas.openxmlformats.org/officeDocument/2006/customXml" ds:itemID="{57C314E5-BD59-4878-B11E-E17899C958B5}"/>
</file>

<file path=customXml/itemProps3.xml><?xml version="1.0" encoding="utf-8"?>
<ds:datastoreItem xmlns:ds="http://schemas.openxmlformats.org/officeDocument/2006/customXml" ds:itemID="{95BBA33A-CCA9-477F-893B-99F30278C78C}"/>
</file>

<file path=customXml/itemProps4.xml><?xml version="1.0" encoding="utf-8"?>
<ds:datastoreItem xmlns:ds="http://schemas.openxmlformats.org/officeDocument/2006/customXml" ds:itemID="{C537050B-8931-4E93-836A-0CE917BDC04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2930</Words>
  <Application>Microsoft Office PowerPoint</Application>
  <PresentationFormat>Widescreen</PresentationFormat>
  <Paragraphs>253</Paragraphs>
  <Slides>35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Arial-BoldMT</vt:lpstr>
      <vt:lpstr>B Mitra</vt:lpstr>
      <vt:lpstr>B Yagut</vt:lpstr>
      <vt:lpstr>BNazaninBold</vt:lpstr>
      <vt:lpstr>Calibri</vt:lpstr>
      <vt:lpstr>Calibri Light</vt:lpstr>
      <vt:lpstr>IRANSans</vt:lpstr>
      <vt:lpstr>Tahoma</vt:lpstr>
      <vt:lpstr>TimesNewRomanPS-BoldMT</vt:lpstr>
      <vt:lpstr>Wingdings</vt:lpstr>
      <vt:lpstr>yekanb</vt:lpstr>
      <vt:lpstr>Office Theme</vt:lpstr>
      <vt:lpstr>مراقبتهای ادغام یافته سلامت نوجوانان و مدارس</vt:lpstr>
      <vt:lpstr>مشخصات سند</vt:lpstr>
      <vt:lpstr> اهداف آموزشی</vt:lpstr>
      <vt:lpstr>فهرست عناوین</vt:lpstr>
      <vt:lpstr>مشكلات رفتاري نوجوانان</vt:lpstr>
      <vt:lpstr>ناخن جويدن</vt:lpstr>
      <vt:lpstr>درمان ناخن جويدن</vt:lpstr>
      <vt:lpstr>ادامه - درمان ناخن جويدن</vt:lpstr>
      <vt:lpstr>لكنت زبان</vt:lpstr>
      <vt:lpstr>علل لكنت زبان</vt:lpstr>
      <vt:lpstr>ادامه - علل لكنت زبان</vt:lpstr>
      <vt:lpstr>درمان لكنت زبان</vt:lpstr>
      <vt:lpstr>شب ادراری </vt:lpstr>
      <vt:lpstr>عوامل بروز شب ادراری</vt:lpstr>
      <vt:lpstr>درمان شب ادراری</vt:lpstr>
      <vt:lpstr>پرخاشگري </vt:lpstr>
      <vt:lpstr>علایم پرخاشگری</vt:lpstr>
      <vt:lpstr>درمان پرخاشگری</vt:lpstr>
      <vt:lpstr>توصيه هايی براي کاهش رفتار پرخاشگرانه نوجوان</vt:lpstr>
      <vt:lpstr>گوشه گيری</vt:lpstr>
      <vt:lpstr>علل  گوشه گیری</vt:lpstr>
      <vt:lpstr>درمان  گوشه گیری</vt:lpstr>
      <vt:lpstr>افسردگي </vt:lpstr>
      <vt:lpstr>PowerPoint Presentation</vt:lpstr>
      <vt:lpstr>افسردگی به دلایل مربوط به مدرسه و دانش آموزان </vt:lpstr>
      <vt:lpstr>درمان افسردگي </vt:lpstr>
      <vt:lpstr>ترس از مدرسه </vt:lpstr>
      <vt:lpstr>ادامه - ترس از مدرسه </vt:lpstr>
      <vt:lpstr>ترس و کم رويي</vt:lpstr>
      <vt:lpstr>ادامه – علت ترس و کم رويي</vt:lpstr>
      <vt:lpstr>ادامه – علت ترس و کم رويي</vt:lpstr>
      <vt:lpstr>خلاصه مطالب و نتیجه گیری</vt:lpstr>
      <vt:lpstr>پرسش و تمرین</vt:lpstr>
      <vt:lpstr>فهرست منابع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بیماریهای دوران نوجوانی بخش 2</dc:title>
  <dc:creator>saide ahankar</dc:creator>
  <cp:lastModifiedBy>HCZ</cp:lastModifiedBy>
  <cp:revision>869</cp:revision>
  <dcterms:created xsi:type="dcterms:W3CDTF">2020-04-19T04:39:02Z</dcterms:created>
  <dcterms:modified xsi:type="dcterms:W3CDTF">2020-09-27T08:52:06Z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7e679163-0d9b-4c30-96a3-1304eec85d8c</vt:lpwstr>
  </property>
</Properties>
</file>